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61" r:id="rId4"/>
    <p:sldId id="264" r:id="rId5"/>
    <p:sldId id="266" r:id="rId6"/>
    <p:sldId id="265" r:id="rId7"/>
    <p:sldId id="257" r:id="rId8"/>
    <p:sldId id="258" r:id="rId9"/>
    <p:sldId id="259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375" autoAdjust="0"/>
    <p:restoredTop sz="94660"/>
  </p:normalViewPr>
  <p:slideViewPr>
    <p:cSldViewPr snapToGrid="0">
      <p:cViewPr varScale="1">
        <p:scale>
          <a:sx n="97" d="100"/>
          <a:sy n="97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47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29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77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5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30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43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21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48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907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24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433D3-F199-49D3-8980-FD5F4E9738BC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18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16437" y="612742"/>
            <a:ext cx="8625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/>
              <a:t>Modelos de planos para los proyectos KUSANONE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02850" y="1321323"/>
            <a:ext cx="862552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A continuación se presentan varios ejemplos de planos para proyectos de construcción, dotación de equipos, sistemas de tratamiento de agua y construcción de vías terciarias. 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Se debe preparar el plano que corresponda al tipo de proyecto de forma similar, de tal forma que se identifique claramente lo siguiente:</a:t>
            </a:r>
          </a:p>
          <a:p>
            <a:pPr algn="just"/>
            <a:endParaRPr lang="es-CO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Para los proyectos de construcción, el plano general con los espacios a construir y los actuales, incluyendo los espacios a demoler si aplica (indicarlo claramente en el plano).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Para los proyectos de dotación de equipos, el plano del lugar con la ubicación de cada uno de los equipos.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Para los proyectos de sistemas de tratamiento de agua, el diseño del sistema con las especificaciones y descripción del mismo.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Para los proyectos de construcción de vías, los tramos a intervenir.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dirty="0"/>
          </a:p>
          <a:p>
            <a:pPr algn="just"/>
            <a:r>
              <a:rPr lang="es-CO" dirty="0"/>
              <a:t>Nota: en caso que ninguno de estos planos corresponda con la propuesta a presentar a la Embajada (pero que se enmarque dentro de los lineamientos del esquema KUSANONE), se puede incluir el plano que se considere necesario.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5530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3" y="947973"/>
            <a:ext cx="9005455" cy="5750852"/>
          </a:xfrm>
          <a:prstGeom prst="rect">
            <a:avLst/>
          </a:prstGeom>
        </p:spPr>
      </p:pic>
      <p:sp>
        <p:nvSpPr>
          <p:cNvPr id="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586467" y="4833418"/>
            <a:ext cx="102963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Espacio 1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654481" y="5578699"/>
            <a:ext cx="105743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Espacio 2</a:t>
            </a:r>
            <a:endParaRPr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7807943" y="4843368"/>
            <a:ext cx="86900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Espacio 3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010319" y="2378141"/>
            <a:ext cx="2001900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espacio 1</a:t>
            </a:r>
            <a:r>
              <a:rPr lang="ja-JP" altLang="en-US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101m</a:t>
            </a:r>
            <a:r>
              <a:rPr lang="en-US" altLang="ja-JP" sz="1200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2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7173348" y="2378142"/>
            <a:ext cx="1269191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Baño</a:t>
            </a:r>
            <a:r>
              <a:rPr lang="ja-JP" altLang="en-US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38m</a:t>
            </a:r>
            <a:r>
              <a:rPr lang="en-US" altLang="ja-JP" sz="1200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2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603391" y="4300753"/>
            <a:ext cx="81777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Recepción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910666" y="5469011"/>
            <a:ext cx="196206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espacio 2</a:t>
            </a:r>
            <a:r>
              <a:rPr lang="ja-JP" altLang="en-US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150m</a:t>
            </a:r>
            <a:r>
              <a:rPr lang="en-US" altLang="ja-JP" sz="1200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n-US" altLang="ja-JP" sz="12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167410" y="3661959"/>
            <a:ext cx="1384904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Corredor</a:t>
            </a:r>
            <a:r>
              <a:rPr lang="ja-JP" altLang="en-US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49m</a:t>
            </a:r>
            <a:r>
              <a:rPr lang="en-US" altLang="ja-JP" sz="1200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2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688235" y="594030"/>
            <a:ext cx="258059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construcción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628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"/>
          <a:stretch/>
        </p:blipFill>
        <p:spPr>
          <a:xfrm>
            <a:off x="2098535" y="785348"/>
            <a:ext cx="5719880" cy="6077859"/>
          </a:xfrm>
          <a:prstGeom prst="rect">
            <a:avLst/>
          </a:prstGeom>
        </p:spPr>
      </p:pic>
      <p:sp>
        <p:nvSpPr>
          <p:cNvPr id="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6862713" y="6108774"/>
            <a:ext cx="785625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Salón 2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805384" y="3337347"/>
            <a:ext cx="1535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Plaza externa</a:t>
            </a:r>
            <a:endParaRPr lang="es-CO" altLang="ja-JP" sz="12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675432" y="4801569"/>
            <a:ext cx="1015486" cy="24622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solidFill>
                  <a:srgbClr val="00B0F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Baño</a:t>
            </a:r>
            <a:r>
              <a:rPr lang="ja-JP" altLang="en-US" sz="1000" dirty="0">
                <a:solidFill>
                  <a:srgbClr val="00B0F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000" dirty="0">
                <a:solidFill>
                  <a:srgbClr val="00B0F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28m</a:t>
            </a:r>
            <a:r>
              <a:rPr lang="en-US" altLang="ja-JP" sz="1000" baseline="30000" dirty="0">
                <a:solidFill>
                  <a:srgbClr val="00B0F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000" baseline="30000" dirty="0">
              <a:solidFill>
                <a:srgbClr val="00B0F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452395" y="2311892"/>
            <a:ext cx="138490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Salón 1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60m</a:t>
            </a:r>
            <a:r>
              <a:rPr lang="en-US" altLang="ja-JP" sz="1200" b="1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200" b="1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271101" y="530304"/>
            <a:ext cx="333708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construcción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433025" y="3666837"/>
            <a:ext cx="138490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Salón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60m</a:t>
            </a:r>
            <a:r>
              <a:rPr lang="en-US" altLang="ja-JP" sz="1200" b="1" baseline="30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es-CO" altLang="ja-JP" sz="1200" b="1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467546" y="6111912"/>
            <a:ext cx="76180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Salón 1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7752" y="2748652"/>
            <a:ext cx="1301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s-CO" altLang="ja-JP" dirty="0">
                <a:solidFill>
                  <a:srgbClr val="FF0000"/>
                </a:solidFill>
              </a:rPr>
              <a:t>Apoyo KUSANONE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5140" y="4734538"/>
            <a:ext cx="180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s-CO" altLang="ja-JP" dirty="0">
                <a:solidFill>
                  <a:srgbClr val="00B0F0"/>
                </a:solidFill>
              </a:rPr>
              <a:t>A cargo de la entidad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18" name="直線コネクタ 17"/>
          <p:cNvCxnSpPr>
            <a:endCxn id="13" idx="1"/>
          </p:cNvCxnSpPr>
          <p:nvPr/>
        </p:nvCxnSpPr>
        <p:spPr>
          <a:xfrm flipV="1">
            <a:off x="1749039" y="2450392"/>
            <a:ext cx="703356" cy="6727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14" idx="1"/>
          </p:cNvCxnSpPr>
          <p:nvPr/>
        </p:nvCxnSpPr>
        <p:spPr>
          <a:xfrm>
            <a:off x="1739612" y="3123129"/>
            <a:ext cx="693413" cy="6822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2124646" y="4924679"/>
            <a:ext cx="550786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4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077997" y="584392"/>
            <a:ext cx="563312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construcción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565" y="1178350"/>
            <a:ext cx="8220993" cy="466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70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077997" y="584392"/>
            <a:ext cx="563312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adecuación de vías terciarias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4" y="1773304"/>
            <a:ext cx="9182362" cy="420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658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077997" y="584392"/>
            <a:ext cx="563312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adecuación de vías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5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662533"/>
              </p:ext>
            </p:extLst>
          </p:nvPr>
        </p:nvGraphicFramePr>
        <p:xfrm>
          <a:off x="1378363" y="1307248"/>
          <a:ext cx="7032395" cy="4975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9039225" imgH="5143500" progId="AutoCAD.Drawing.15">
                  <p:embed/>
                </p:oleObj>
              </mc:Choice>
              <mc:Fallback>
                <p:oleObj r:id="rId2" imgW="9039225" imgH="5143500" progId="AutoCAD.Drawing.15">
                  <p:embed/>
                  <p:pic>
                    <p:nvPicPr>
                      <p:cNvPr id="3076" name="Obje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934" r="54912" b="53445"/>
                      <a:stretch>
                        <a:fillRect/>
                      </a:stretch>
                    </p:blipFill>
                    <p:spPr bwMode="auto">
                      <a:xfrm>
                        <a:off x="1378363" y="1307248"/>
                        <a:ext cx="7032395" cy="49754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51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077997" y="584392"/>
            <a:ext cx="563312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ubicación para los nuevos equipos médicos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0" y="945270"/>
            <a:ext cx="8543925" cy="5738817"/>
          </a:xfrm>
          <a:prstGeom prst="rect">
            <a:avLst/>
          </a:prstGeom>
        </p:spPr>
      </p:pic>
      <p:sp>
        <p:nvSpPr>
          <p:cNvPr id="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6149189" y="2505067"/>
            <a:ext cx="732378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Pediatría</a:t>
            </a:r>
            <a:endParaRPr lang="es-CO" altLang="ja-JP" sz="9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339520" y="1669869"/>
            <a:ext cx="1497770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Sala de rayos X</a:t>
            </a:r>
            <a:endParaRPr lang="es-CO" altLang="ja-JP" sz="12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026331" y="4493690"/>
            <a:ext cx="90839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Entrada general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09047" y="1614633"/>
            <a:ext cx="113502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Entrada de ambulancias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3472870" y="2524116"/>
            <a:ext cx="314325" cy="3175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339520" y="1982026"/>
            <a:ext cx="1181100" cy="8595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480341" y="2176801"/>
            <a:ext cx="1535721" cy="2308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9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Lugar donde se ubicará</a:t>
            </a:r>
            <a:endParaRPr lang="es-CO" altLang="ja-JP" sz="9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7" name="カギ線コネクタ 16"/>
          <p:cNvCxnSpPr/>
          <p:nvPr/>
        </p:nvCxnSpPr>
        <p:spPr>
          <a:xfrm rot="5400000">
            <a:off x="1703397" y="3925832"/>
            <a:ext cx="1315290" cy="288172"/>
          </a:xfrm>
          <a:prstGeom prst="bentConnector3">
            <a:avLst>
              <a:gd name="adj1" fmla="val 98519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カギ線コネクタ 27"/>
          <p:cNvCxnSpPr/>
          <p:nvPr/>
        </p:nvCxnSpPr>
        <p:spPr>
          <a:xfrm rot="5400000">
            <a:off x="2203488" y="3377786"/>
            <a:ext cx="729404" cy="126124"/>
          </a:xfrm>
          <a:prstGeom prst="bentConnector3">
            <a:avLst>
              <a:gd name="adj1" fmla="val -92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68190" y="3066621"/>
            <a:ext cx="1133280" cy="95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701470" y="2872017"/>
            <a:ext cx="0" cy="2041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7711126" y="3412273"/>
            <a:ext cx="87669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Obstetricia</a:t>
            </a:r>
            <a:endParaRPr lang="es-CO" altLang="ja-JP" sz="7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110714" y="5465778"/>
            <a:ext cx="1590881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Odontología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807651" y="5465778"/>
            <a:ext cx="69747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Farmacia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4897798" y="4147611"/>
            <a:ext cx="88083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Laboratorio</a:t>
            </a:r>
            <a:endParaRPr lang="es-CO" altLang="ja-JP" sz="9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4297008" y="4159309"/>
            <a:ext cx="581231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Sala de espera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8496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256" y="1085287"/>
            <a:ext cx="5325008" cy="5460677"/>
          </a:xfrm>
          <a:prstGeom prst="rect">
            <a:avLst/>
          </a:prstGeom>
        </p:spPr>
      </p:pic>
      <p:cxnSp>
        <p:nvCxnSpPr>
          <p:cNvPr id="37" name="直線コネクタ 36"/>
          <p:cNvCxnSpPr>
            <a:endCxn id="10" idx="1"/>
          </p:cNvCxnSpPr>
          <p:nvPr/>
        </p:nvCxnSpPr>
        <p:spPr>
          <a:xfrm flipV="1">
            <a:off x="6223355" y="2314139"/>
            <a:ext cx="420014" cy="467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857077" y="594030"/>
            <a:ext cx="6155703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ubicación de los nuevos equipos para capacitación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682407" y="4384739"/>
            <a:ext cx="72410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Oficina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805382" y="2426424"/>
            <a:ext cx="86900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espacio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6643369" y="1929418"/>
            <a:ext cx="1757868" cy="430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2. Nombre equipo</a:t>
            </a:r>
          </a:p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3. Nombre equipo</a:t>
            </a:r>
            <a:endParaRPr lang="en-US" altLang="ja-JP" sz="11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041675" y="1156981"/>
            <a:ext cx="130967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del primer piso</a:t>
            </a:r>
            <a:endParaRPr lang="es-CO" altLang="ja-JP" sz="12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937763" y="5583208"/>
            <a:ext cx="2038281" cy="430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6. Nombre equipo</a:t>
            </a:r>
          </a:p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7. Nombre equipo</a:t>
            </a:r>
            <a:endParaRPr lang="en-US" altLang="ja-JP" sz="11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691444" y="2755933"/>
            <a:ext cx="1027625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lugar</a:t>
            </a:r>
            <a:endParaRPr lang="en-US" altLang="ja-JP" sz="1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714812" y="3528692"/>
            <a:ext cx="109057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espacio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4319610" y="5749187"/>
            <a:ext cx="105743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lugar</a:t>
            </a:r>
            <a:endParaRPr lang="en-US" altLang="ja-JP" sz="1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5179079" y="2137573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5408790" y="1366520"/>
            <a:ext cx="546369" cy="3283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楕円 19"/>
          <p:cNvSpPr/>
          <p:nvPr/>
        </p:nvSpPr>
        <p:spPr>
          <a:xfrm>
            <a:off x="6719070" y="3064678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/>
          <p:cNvSpPr/>
          <p:nvPr/>
        </p:nvSpPr>
        <p:spPr>
          <a:xfrm>
            <a:off x="6060255" y="2100813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/>
          <p:cNvSpPr/>
          <p:nvPr/>
        </p:nvSpPr>
        <p:spPr>
          <a:xfrm>
            <a:off x="6202633" y="3495289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88903" y="2070619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１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128553" y="3468622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３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653157" y="3030637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２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09180" y="2109697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１</a:t>
            </a:r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2934544" y="3710688"/>
            <a:ext cx="1803670" cy="9466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/>
          <p:cNvSpPr/>
          <p:nvPr/>
        </p:nvSpPr>
        <p:spPr>
          <a:xfrm>
            <a:off x="5132672" y="4087764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楕円 31"/>
          <p:cNvSpPr/>
          <p:nvPr/>
        </p:nvSpPr>
        <p:spPr>
          <a:xfrm>
            <a:off x="5248149" y="4219739"/>
            <a:ext cx="133487" cy="1319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179079" y="4185698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１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062418" y="4056694"/>
            <a:ext cx="339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bg1"/>
                </a:solidFill>
              </a:rPr>
              <a:t>２</a:t>
            </a:r>
          </a:p>
        </p:txBody>
      </p:sp>
      <p:sp>
        <p:nvSpPr>
          <p:cNvPr id="43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754682" y="4444635"/>
            <a:ext cx="84170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Baño mujeres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6628177" y="4026337"/>
            <a:ext cx="84170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Baño hombres</a:t>
            </a:r>
            <a:endParaRPr lang="es-CO" altLang="ja-JP" sz="10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>
            <a:off x="3976044" y="5872297"/>
            <a:ext cx="343566" cy="27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4775922" y="1675955"/>
            <a:ext cx="106387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lugar</a:t>
            </a:r>
            <a:endParaRPr lang="en-US" altLang="ja-JP" sz="1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941589" y="1145555"/>
            <a:ext cx="1528294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1. Nombre equipo</a:t>
            </a:r>
            <a:endParaRPr lang="es-CO" altLang="ja-JP" sz="1100" baseline="30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4730142" y="3587012"/>
            <a:ext cx="96130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lugar </a:t>
            </a:r>
            <a:endParaRPr lang="en-US" altLang="ja-JP" sz="1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216059" y="4360931"/>
            <a:ext cx="1740846" cy="430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4. Nombre equipo</a:t>
            </a:r>
          </a:p>
          <a:p>
            <a:r>
              <a:rPr lang="es-CO" altLang="ja-JP" sz="1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5. Nombre equipo</a:t>
            </a:r>
            <a:endParaRPr lang="en-US" altLang="ja-JP" sz="11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608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リーフォーム 36"/>
          <p:cNvSpPr/>
          <p:nvPr/>
        </p:nvSpPr>
        <p:spPr>
          <a:xfrm>
            <a:off x="4002553" y="1751589"/>
            <a:ext cx="224494" cy="3027923"/>
          </a:xfrm>
          <a:custGeom>
            <a:avLst/>
            <a:gdLst>
              <a:gd name="connsiteX0" fmla="*/ 0 w 224494"/>
              <a:gd name="connsiteY0" fmla="*/ 0 h 3027923"/>
              <a:gd name="connsiteX1" fmla="*/ 0 w 224494"/>
              <a:gd name="connsiteY1" fmla="*/ 0 h 3027923"/>
              <a:gd name="connsiteX2" fmla="*/ 43804 w 224494"/>
              <a:gd name="connsiteY2" fmla="*/ 43804 h 3027923"/>
              <a:gd name="connsiteX3" fmla="*/ 224494 w 224494"/>
              <a:gd name="connsiteY3" fmla="*/ 186165 h 3027923"/>
              <a:gd name="connsiteX4" fmla="*/ 224494 w 224494"/>
              <a:gd name="connsiteY4" fmla="*/ 3027923 h 3027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494" h="3027923">
                <a:moveTo>
                  <a:pt x="0" y="0"/>
                </a:moveTo>
                <a:lnTo>
                  <a:pt x="0" y="0"/>
                </a:lnTo>
                <a:lnTo>
                  <a:pt x="43804" y="43804"/>
                </a:lnTo>
                <a:lnTo>
                  <a:pt x="224494" y="186165"/>
                </a:lnTo>
                <a:lnTo>
                  <a:pt x="224494" y="3027923"/>
                </a:lnTo>
              </a:path>
            </a:pathLst>
          </a:cu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/>
          <p:cNvSpPr/>
          <p:nvPr/>
        </p:nvSpPr>
        <p:spPr>
          <a:xfrm>
            <a:off x="4745380" y="1751589"/>
            <a:ext cx="224494" cy="3027923"/>
          </a:xfrm>
          <a:custGeom>
            <a:avLst/>
            <a:gdLst>
              <a:gd name="connsiteX0" fmla="*/ 0 w 224494"/>
              <a:gd name="connsiteY0" fmla="*/ 0 h 3027923"/>
              <a:gd name="connsiteX1" fmla="*/ 0 w 224494"/>
              <a:gd name="connsiteY1" fmla="*/ 0 h 3027923"/>
              <a:gd name="connsiteX2" fmla="*/ 43804 w 224494"/>
              <a:gd name="connsiteY2" fmla="*/ 43804 h 3027923"/>
              <a:gd name="connsiteX3" fmla="*/ 224494 w 224494"/>
              <a:gd name="connsiteY3" fmla="*/ 186165 h 3027923"/>
              <a:gd name="connsiteX4" fmla="*/ 224494 w 224494"/>
              <a:gd name="connsiteY4" fmla="*/ 3027923 h 3027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494" h="3027923">
                <a:moveTo>
                  <a:pt x="0" y="0"/>
                </a:moveTo>
                <a:lnTo>
                  <a:pt x="0" y="0"/>
                </a:lnTo>
                <a:lnTo>
                  <a:pt x="43804" y="43804"/>
                </a:lnTo>
                <a:lnTo>
                  <a:pt x="224494" y="186165"/>
                </a:lnTo>
                <a:lnTo>
                  <a:pt x="224494" y="3027923"/>
                </a:lnTo>
              </a:path>
            </a:pathLst>
          </a:cu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700117" y="583648"/>
            <a:ext cx="2505765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Plano de instalación</a:t>
            </a:r>
            <a:endParaRPr lang="es-CO" altLang="ja-JP" sz="16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4740553" y="1746114"/>
            <a:ext cx="2956743" cy="980105"/>
          </a:xfrm>
          <a:custGeom>
            <a:avLst/>
            <a:gdLst>
              <a:gd name="connsiteX0" fmla="*/ 0 w 2956743"/>
              <a:gd name="connsiteY0" fmla="*/ 0 h 980105"/>
              <a:gd name="connsiteX1" fmla="*/ 388757 w 2956743"/>
              <a:gd name="connsiteY1" fmla="*/ 0 h 980105"/>
              <a:gd name="connsiteX2" fmla="*/ 388757 w 2956743"/>
              <a:gd name="connsiteY2" fmla="*/ 980105 h 980105"/>
              <a:gd name="connsiteX3" fmla="*/ 2058769 w 2956743"/>
              <a:gd name="connsiteY3" fmla="*/ 980105 h 980105"/>
              <a:gd name="connsiteX4" fmla="*/ 2058769 w 2956743"/>
              <a:gd name="connsiteY4" fmla="*/ 5475 h 980105"/>
              <a:gd name="connsiteX5" fmla="*/ 2956743 w 2956743"/>
              <a:gd name="connsiteY5" fmla="*/ 5475 h 98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6743" h="980105">
                <a:moveTo>
                  <a:pt x="0" y="0"/>
                </a:moveTo>
                <a:lnTo>
                  <a:pt x="388757" y="0"/>
                </a:lnTo>
                <a:lnTo>
                  <a:pt x="388757" y="980105"/>
                </a:lnTo>
                <a:lnTo>
                  <a:pt x="2058769" y="980105"/>
                </a:lnTo>
                <a:lnTo>
                  <a:pt x="2058769" y="5475"/>
                </a:lnTo>
                <a:lnTo>
                  <a:pt x="2956743" y="5475"/>
                </a:lnTo>
              </a:path>
            </a:pathLst>
          </a:cu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/>
          <p:cNvSpPr/>
          <p:nvPr/>
        </p:nvSpPr>
        <p:spPr>
          <a:xfrm>
            <a:off x="2670834" y="1718736"/>
            <a:ext cx="1971161" cy="2348968"/>
          </a:xfrm>
          <a:custGeom>
            <a:avLst/>
            <a:gdLst>
              <a:gd name="connsiteX0" fmla="*/ 0 w 1971161"/>
              <a:gd name="connsiteY0" fmla="*/ 2348968 h 2348968"/>
              <a:gd name="connsiteX1" fmla="*/ 481839 w 1971161"/>
              <a:gd name="connsiteY1" fmla="*/ 2348968 h 2348968"/>
              <a:gd name="connsiteX2" fmla="*/ 481839 w 1971161"/>
              <a:gd name="connsiteY2" fmla="*/ 0 h 2348968"/>
              <a:gd name="connsiteX3" fmla="*/ 1971161 w 1971161"/>
              <a:gd name="connsiteY3" fmla="*/ 0 h 234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1161" h="2348968">
                <a:moveTo>
                  <a:pt x="0" y="2348968"/>
                </a:moveTo>
                <a:lnTo>
                  <a:pt x="481839" y="2348968"/>
                </a:lnTo>
                <a:lnTo>
                  <a:pt x="481839" y="0"/>
                </a:lnTo>
                <a:lnTo>
                  <a:pt x="1971161" y="0"/>
                </a:lnTo>
              </a:path>
            </a:pathLst>
          </a:cu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柱 1"/>
          <p:cNvSpPr/>
          <p:nvPr/>
        </p:nvSpPr>
        <p:spPr>
          <a:xfrm>
            <a:off x="882112" y="1494241"/>
            <a:ext cx="1883554" cy="2951267"/>
          </a:xfrm>
          <a:prstGeom prst="can">
            <a:avLst/>
          </a:prstGeom>
          <a:solidFill>
            <a:srgbClr val="00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柱 13"/>
          <p:cNvSpPr/>
          <p:nvPr/>
        </p:nvSpPr>
        <p:spPr>
          <a:xfrm>
            <a:off x="7183609" y="1494241"/>
            <a:ext cx="1883554" cy="2951267"/>
          </a:xfrm>
          <a:prstGeom prst="can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柱 15"/>
          <p:cNvSpPr/>
          <p:nvPr/>
        </p:nvSpPr>
        <p:spPr>
          <a:xfrm>
            <a:off x="3593377" y="1494241"/>
            <a:ext cx="475557" cy="2748677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柱 16"/>
          <p:cNvSpPr/>
          <p:nvPr/>
        </p:nvSpPr>
        <p:spPr>
          <a:xfrm>
            <a:off x="4360682" y="1494241"/>
            <a:ext cx="475557" cy="2748677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柱 17"/>
          <p:cNvSpPr/>
          <p:nvPr/>
        </p:nvSpPr>
        <p:spPr>
          <a:xfrm>
            <a:off x="5370650" y="2347994"/>
            <a:ext cx="475557" cy="14897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柱 18"/>
          <p:cNvSpPr/>
          <p:nvPr/>
        </p:nvSpPr>
        <p:spPr>
          <a:xfrm>
            <a:off x="6030680" y="2347994"/>
            <a:ext cx="475557" cy="14897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364586" y="2816747"/>
            <a:ext cx="91860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Tanque de agua cruda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7595051" y="2816747"/>
            <a:ext cx="1060670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Tanque de agua tratada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3688034" y="1099690"/>
            <a:ext cx="107663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Filtración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181750" y="1907395"/>
            <a:ext cx="6154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4401" y="1313173"/>
            <a:ext cx="1537163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Entrada agua</a:t>
            </a:r>
          </a:p>
          <a:p>
            <a:pPr algn="ctr"/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agua de río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直方体 30"/>
          <p:cNvSpPr/>
          <p:nvPr/>
        </p:nvSpPr>
        <p:spPr>
          <a:xfrm>
            <a:off x="2880708" y="3646096"/>
            <a:ext cx="646103" cy="646103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899391" y="4352627"/>
            <a:ext cx="62742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Bomba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4" name="直線矢印コネクタ 33"/>
          <p:cNvCxnSpPr/>
          <p:nvPr/>
        </p:nvCxnSpPr>
        <p:spPr>
          <a:xfrm>
            <a:off x="9159875" y="4189728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8802399" y="4346867"/>
            <a:ext cx="920058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Salida de agua procesada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338292" y="4779512"/>
            <a:ext cx="4670459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H="1">
            <a:off x="298997" y="4657723"/>
            <a:ext cx="5831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91780" y="4258621"/>
            <a:ext cx="730709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Drenaje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200504" y="2061640"/>
            <a:ext cx="899408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8823049" y="4028487"/>
            <a:ext cx="899408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72024" y="6056547"/>
            <a:ext cx="9360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de la capacidad de tratamiento de agua (litros de agua al día, número de personas, etc.)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Fórmula para el cálculo de la capacidad</a:t>
            </a:r>
            <a:endParaRPr lang="es-CO" altLang="ja-JP" sz="12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6220777" y="1260319"/>
            <a:ext cx="152365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zh-CN" sz="11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Inyección de cloro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直方体 43"/>
          <p:cNvSpPr>
            <a:spLocks noChangeAspect="1"/>
          </p:cNvSpPr>
          <p:nvPr/>
        </p:nvSpPr>
        <p:spPr>
          <a:xfrm>
            <a:off x="6806934" y="1573679"/>
            <a:ext cx="364707" cy="364707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5406336" y="1974556"/>
            <a:ext cx="103444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Filtración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</a:t>
            </a:r>
            <a:endParaRPr lang="es-CO" altLang="ja-JP" sz="11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9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272024" y="5605049"/>
            <a:ext cx="93580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del proceso de tratamiento del agua</a:t>
            </a:r>
            <a:endParaRPr lang="es-CO" altLang="ja-JP" sz="12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 rot="5400000">
            <a:off x="4948451" y="2258721"/>
            <a:ext cx="6154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rot="16200000">
            <a:off x="6365587" y="2258721"/>
            <a:ext cx="6154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rot="16200000">
            <a:off x="3002637" y="2258721"/>
            <a:ext cx="6154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511298" y="189914"/>
            <a:ext cx="6722870" cy="344577"/>
          </a:xfrm>
          <a:prstGeom prst="rect">
            <a:avLst/>
          </a:prstGeom>
          <a:solidFill>
            <a:srgbClr val="5B9BD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5DB1C07C-84B2-C03C-1E18-8C1791ADD065}"/>
              </a:ext>
            </a:extLst>
          </p:cNvPr>
          <p:cNvSpPr txBox="1"/>
          <p:nvPr/>
        </p:nvSpPr>
        <p:spPr>
          <a:xfrm>
            <a:off x="267107" y="5206845"/>
            <a:ext cx="93580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Fuente del agua y disponibilidad (incluir cifras)</a:t>
            </a:r>
            <a:endParaRPr lang="es-CO" altLang="ja-JP" sz="1200" baseline="30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1359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450</Words>
  <Application>Microsoft Office PowerPoint</Application>
  <PresentationFormat>A4 (210 x 297 mm)</PresentationFormat>
  <Paragraphs>91</Paragraphs>
  <Slides>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ＭＳ ゴシック</vt:lpstr>
      <vt:lpstr>Arial</vt:lpstr>
      <vt:lpstr>Calibri</vt:lpstr>
      <vt:lpstr>Calibri Light</vt:lpstr>
      <vt:lpstr>Office テーマ</vt:lpstr>
      <vt:lpstr>AutoCAD.Drawing.15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AKAMATSU YOJI</dc:creator>
  <cp:lastModifiedBy>MARIN DANNY</cp:lastModifiedBy>
  <cp:revision>47</cp:revision>
  <dcterms:created xsi:type="dcterms:W3CDTF">2022-07-17T03:27:47Z</dcterms:created>
  <dcterms:modified xsi:type="dcterms:W3CDTF">2023-11-23T19:43:09Z</dcterms:modified>
</cp:coreProperties>
</file>